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75" y="28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fcbefe06da_1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fcbefe06da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fcbefe06da_1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fcbefe06da_1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fcbefe06da_1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fcbefe06da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fcbefe06da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fcbefe06da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fcbefe06da_1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fcbefe06da_1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fcbefe06da_1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fcbefe06da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fcbefe06da_1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fcbefe06da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fcbefe06da_1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fcbefe06da_1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fcbefe06d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fcbefe06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yy</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fcbefe06da_0_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fcbefe06da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fcbefe06da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fcbefe06da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fcbefe06da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fcbefe06da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fcbefe06da_0_1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fcbefe06da_0_1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fcbefe06da_0_6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fcbefe06da_0_6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fcbefe06da_0_8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fcbefe06da_0_8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fcbefe06da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fcbefe06da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stacksportsportal.force.com/helpcenter/s/article/SportConnectSupportClubProduct228183867ParentsOnlineRegistrationInstructions?b=0011T00002RaROcQAN"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353850"/>
            <a:ext cx="8520600" cy="2443200"/>
          </a:xfrm>
          <a:prstGeom prst="rect">
            <a:avLst/>
          </a:prstGeom>
          <a:solidFill>
            <a:srgbClr val="FF9900"/>
          </a:solidFill>
        </p:spPr>
        <p:txBody>
          <a:bodyPr spcFirstLastPara="1" wrap="square" lIns="91425" tIns="91425" rIns="91425" bIns="91425" anchor="ctr" anchorCtr="0">
            <a:normAutofit/>
          </a:bodyPr>
          <a:lstStyle/>
          <a:p>
            <a:pPr marL="0" lvl="0" indent="0" algn="ctr" rtl="0">
              <a:spcBef>
                <a:spcPts val="0"/>
              </a:spcBef>
              <a:spcAft>
                <a:spcPts val="0"/>
              </a:spcAft>
              <a:buNone/>
            </a:pPr>
            <a:r>
              <a:rPr lang="en" sz="6650" b="1">
                <a:latin typeface="Comic Sans MS"/>
                <a:ea typeface="Comic Sans MS"/>
                <a:cs typeface="Comic Sans MS"/>
                <a:sym typeface="Comic Sans MS"/>
              </a:rPr>
              <a:t>WBSA FAQ</a:t>
            </a:r>
            <a:endParaRPr sz="6650" b="1">
              <a:latin typeface="Comic Sans MS"/>
              <a:ea typeface="Comic Sans MS"/>
              <a:cs typeface="Comic Sans MS"/>
              <a:sym typeface="Comic Sans MS"/>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900">
                <a:highlight>
                  <a:srgbClr val="000000"/>
                </a:highlight>
                <a:latin typeface="Comic Sans MS"/>
                <a:ea typeface="Comic Sans MS"/>
                <a:cs typeface="Comic Sans MS"/>
                <a:sym typeface="Comic Sans MS"/>
              </a:rPr>
              <a:t>Answers to Frequently Asked Questions</a:t>
            </a:r>
            <a:endParaRPr sz="2900">
              <a:highlight>
                <a:srgbClr val="000000"/>
              </a:highlight>
              <a:latin typeface="Comic Sans MS"/>
              <a:ea typeface="Comic Sans MS"/>
              <a:cs typeface="Comic Sans MS"/>
              <a:sym typeface="Comic Sans M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240125"/>
            <a:ext cx="8520600" cy="10110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site says there are no available programs for my child?</a:t>
            </a:r>
            <a:endParaRPr sz="1300">
              <a:solidFill>
                <a:srgbClr val="363636"/>
              </a:solidFill>
              <a:highlight>
                <a:srgbClr val="FFFFFF"/>
              </a:highlight>
            </a:endParaRPr>
          </a:p>
          <a:p>
            <a:pPr marL="0" lvl="0" indent="0" algn="l" rtl="0">
              <a:spcBef>
                <a:spcPts val="0"/>
              </a:spcBef>
              <a:spcAft>
                <a:spcPts val="0"/>
              </a:spcAft>
              <a:buNone/>
            </a:pPr>
            <a:endParaRPr/>
          </a:p>
        </p:txBody>
      </p:sp>
      <p:sp>
        <p:nvSpPr>
          <p:cNvPr id="109" name="Google Shape;109;p22"/>
          <p:cNvSpPr txBox="1">
            <a:spLocks noGrp="1"/>
          </p:cNvSpPr>
          <p:nvPr>
            <p:ph type="body" idx="1"/>
          </p:nvPr>
        </p:nvSpPr>
        <p:spPr>
          <a:xfrm>
            <a:off x="311700" y="1390125"/>
            <a:ext cx="8520600" cy="3255600"/>
          </a:xfrm>
          <a:prstGeom prst="rect">
            <a:avLst/>
          </a:prstGeom>
        </p:spPr>
        <p:txBody>
          <a:bodyPr spcFirstLastPara="1" wrap="square" lIns="91425" tIns="91425" rIns="91425" bIns="91425" anchor="t" anchorCtr="0">
            <a:normAutofit/>
          </a:bodyPr>
          <a:lstStyle/>
          <a:p>
            <a:pPr marL="0" lvl="0" indent="0" algn="l" rtl="0">
              <a:lnSpc>
                <a:spcPct val="130000"/>
              </a:lnSpc>
              <a:spcBef>
                <a:spcPts val="1400"/>
              </a:spcBef>
              <a:spcAft>
                <a:spcPts val="0"/>
              </a:spcAft>
              <a:buNone/>
            </a:pPr>
            <a:r>
              <a:rPr lang="en" sz="1400">
                <a:solidFill>
                  <a:srgbClr val="525252"/>
                </a:solidFill>
                <a:highlight>
                  <a:srgbClr val="FFFFFF"/>
                </a:highlight>
                <a:latin typeface="Comic Sans MS"/>
                <a:ea typeface="Comic Sans MS"/>
                <a:cs typeface="Comic Sans MS"/>
                <a:sym typeface="Comic Sans MS"/>
              </a:rPr>
              <a:t>This means that registration has closed or that your son/daughter is not eligible to participate based on birth date or gender requirements set by WBSA.  You will need to contact a board member (view contacts) directly to find out if registration is still available for your child.</a:t>
            </a:r>
            <a:endParaRPr sz="14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None/>
            </a:pPr>
            <a:endParaRPr sz="1400">
              <a:solidFill>
                <a:schemeClr val="dk1"/>
              </a:solidFill>
              <a:latin typeface="Comic Sans MS"/>
              <a:ea typeface="Comic Sans MS"/>
              <a:cs typeface="Comic Sans MS"/>
              <a:sym typeface="Comic Sans MS"/>
            </a:endParaRPr>
          </a:p>
          <a:p>
            <a:pPr marL="0" lvl="0" indent="0" algn="l" rtl="0">
              <a:lnSpc>
                <a:spcPct val="130000"/>
              </a:lnSpc>
              <a:spcBef>
                <a:spcPts val="1400"/>
              </a:spcBef>
              <a:spcAft>
                <a:spcPts val="0"/>
              </a:spcAft>
              <a:buNone/>
            </a:pPr>
            <a:r>
              <a:rPr lang="en" sz="1400">
                <a:solidFill>
                  <a:srgbClr val="525252"/>
                </a:solidFill>
                <a:highlight>
                  <a:srgbClr val="FFFFFF"/>
                </a:highlight>
                <a:latin typeface="Comic Sans MS"/>
                <a:ea typeface="Comic Sans MS"/>
                <a:cs typeface="Comic Sans MS"/>
                <a:sym typeface="Comic Sans MS"/>
              </a:rPr>
              <a:t>Note: Sometimes this will happen if the child's birth date is set incorrectly. You can check this by clicking on My Account in the upper right-hand corner of the page and then clicking on Edit Player Info next to your child's name. Please make sure your child's birth date is correct.</a:t>
            </a:r>
            <a:endParaRPr sz="14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1400"/>
              </a:spcAft>
              <a:buNone/>
            </a:pP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240125"/>
            <a:ext cx="8520600" cy="10110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When creating an account, it says my email is already in use?</a:t>
            </a:r>
            <a:endParaRPr/>
          </a:p>
        </p:txBody>
      </p:sp>
      <p:sp>
        <p:nvSpPr>
          <p:cNvPr id="115" name="Google Shape;115;p23"/>
          <p:cNvSpPr txBox="1">
            <a:spLocks noGrp="1"/>
          </p:cNvSpPr>
          <p:nvPr>
            <p:ph type="body" idx="1"/>
          </p:nvPr>
        </p:nvSpPr>
        <p:spPr>
          <a:xfrm>
            <a:off x="311700" y="1440675"/>
            <a:ext cx="8520600" cy="3627000"/>
          </a:xfrm>
          <a:prstGeom prst="rect">
            <a:avLst/>
          </a:prstGeom>
        </p:spPr>
        <p:txBody>
          <a:bodyPr spcFirstLastPara="1" wrap="square" lIns="91425" tIns="91425" rIns="91425" bIns="91425" anchor="t" anchorCtr="0">
            <a:normAutofit/>
          </a:bodyPr>
          <a:lstStyle/>
          <a:p>
            <a:pPr marL="0" lvl="0" indent="0" algn="l" rtl="0">
              <a:lnSpc>
                <a:spcPct val="130000"/>
              </a:lnSpc>
              <a:spcBef>
                <a:spcPts val="1400"/>
              </a:spcBef>
              <a:spcAft>
                <a:spcPts val="1400"/>
              </a:spcAft>
              <a:buNone/>
            </a:pPr>
            <a:r>
              <a:rPr lang="en" sz="1300">
                <a:solidFill>
                  <a:srgbClr val="525252"/>
                </a:solidFill>
                <a:highlight>
                  <a:srgbClr val="FFFFFF"/>
                </a:highlight>
                <a:latin typeface="Comic Sans MS"/>
                <a:ea typeface="Comic Sans MS"/>
                <a:cs typeface="Comic Sans MS"/>
                <a:sym typeface="Comic Sans MS"/>
              </a:rPr>
              <a:t>This means you have already created a Sports Connect account. Click the option to Email me my account info and an email will be sent to you containing the username, password, and URL associated with your existing account. If you do not receive this email, please check your junk/spam folder.</a:t>
            </a:r>
            <a:endParaRPr sz="1400">
              <a:solidFill>
                <a:srgbClr val="525252"/>
              </a:solidFill>
              <a:highlight>
                <a:srgbClr val="FFFFFF"/>
              </a:highlight>
              <a:latin typeface="Comic Sans MS"/>
              <a:ea typeface="Comic Sans MS"/>
              <a:cs typeface="Comic Sans MS"/>
              <a:sym typeface="Comic Sans MS"/>
            </a:endParaRPr>
          </a:p>
        </p:txBody>
      </p:sp>
      <p:pic>
        <p:nvPicPr>
          <p:cNvPr id="116" name="Google Shape;116;p23"/>
          <p:cNvPicPr preferRelativeResize="0"/>
          <p:nvPr/>
        </p:nvPicPr>
        <p:blipFill>
          <a:blip r:embed="rId3">
            <a:alphaModFix/>
          </a:blip>
          <a:stretch>
            <a:fillRect/>
          </a:stretch>
        </p:blipFill>
        <p:spPr>
          <a:xfrm>
            <a:off x="2300163" y="2444338"/>
            <a:ext cx="3305175" cy="23526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4"/>
          <p:cNvSpPr txBox="1">
            <a:spLocks noGrp="1"/>
          </p:cNvSpPr>
          <p:nvPr>
            <p:ph type="title"/>
          </p:nvPr>
        </p:nvSpPr>
        <p:spPr>
          <a:xfrm>
            <a:off x="400175" y="470300"/>
            <a:ext cx="8520600" cy="8946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ic Sans MS"/>
                <a:ea typeface="Comic Sans MS"/>
                <a:cs typeface="Comic Sans MS"/>
                <a:sym typeface="Comic Sans MS"/>
              </a:rPr>
              <a:t>My child plays in an older division, that option isn’t available. How do I get them registered?</a:t>
            </a:r>
            <a:endParaRPr>
              <a:latin typeface="Comic Sans MS"/>
              <a:ea typeface="Comic Sans MS"/>
              <a:cs typeface="Comic Sans MS"/>
              <a:sym typeface="Comic Sans MS"/>
            </a:endParaRPr>
          </a:p>
        </p:txBody>
      </p:sp>
      <p:sp>
        <p:nvSpPr>
          <p:cNvPr id="122" name="Google Shape;122;p24"/>
          <p:cNvSpPr txBox="1">
            <a:spLocks noGrp="1"/>
          </p:cNvSpPr>
          <p:nvPr>
            <p:ph type="body" idx="1"/>
          </p:nvPr>
        </p:nvSpPr>
        <p:spPr>
          <a:xfrm>
            <a:off x="248500" y="1455775"/>
            <a:ext cx="8520600" cy="3416400"/>
          </a:xfrm>
          <a:prstGeom prst="rect">
            <a:avLst/>
          </a:prstGeom>
        </p:spPr>
        <p:txBody>
          <a:bodyPr spcFirstLastPara="1" wrap="square" lIns="91425" tIns="91425" rIns="91425" bIns="91425" anchor="t" anchorCtr="0">
            <a:normAutofit/>
          </a:bodyPr>
          <a:lstStyle/>
          <a:p>
            <a:pPr marL="0" lvl="0" indent="0" algn="l" rtl="0">
              <a:lnSpc>
                <a:spcPct val="130000"/>
              </a:lnSpc>
              <a:spcBef>
                <a:spcPts val="1400"/>
              </a:spcBef>
              <a:spcAft>
                <a:spcPts val="1400"/>
              </a:spcAft>
              <a:buClr>
                <a:schemeClr val="dk1"/>
              </a:buClr>
              <a:buSzPts val="1100"/>
              <a:buFont typeface="Arial"/>
              <a:buNone/>
            </a:pPr>
            <a:r>
              <a:rPr lang="en" sz="1400">
                <a:solidFill>
                  <a:srgbClr val="525252"/>
                </a:solidFill>
                <a:highlight>
                  <a:srgbClr val="FFFFFF"/>
                </a:highlight>
                <a:latin typeface="Comic Sans MS"/>
                <a:ea typeface="Comic Sans MS"/>
                <a:cs typeface="Comic Sans MS"/>
                <a:sym typeface="Comic Sans MS"/>
              </a:rPr>
              <a:t>WBSA only allow players to sign up for a specific age group. If your child plays in an older group and that option is not available during registration, you will need to contact a board member directly so that your child can be placed in the older age group.</a:t>
            </a:r>
            <a:endParaRPr sz="1400">
              <a:latin typeface="Comic Sans MS"/>
              <a:ea typeface="Comic Sans MS"/>
              <a:cs typeface="Comic Sans MS"/>
              <a:sym typeface="Comic Sans M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400175" y="470300"/>
            <a:ext cx="8520600" cy="6546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Comic Sans MS"/>
                <a:ea typeface="Comic Sans MS"/>
                <a:cs typeface="Comic Sans MS"/>
                <a:sym typeface="Comic Sans MS"/>
              </a:rPr>
              <a:t>How do I change my username or email?</a:t>
            </a:r>
            <a:endParaRPr>
              <a:latin typeface="Comic Sans MS"/>
              <a:ea typeface="Comic Sans MS"/>
              <a:cs typeface="Comic Sans MS"/>
              <a:sym typeface="Comic Sans MS"/>
            </a:endParaRPr>
          </a:p>
        </p:txBody>
      </p:sp>
      <p:sp>
        <p:nvSpPr>
          <p:cNvPr id="128" name="Google Shape;128;p25"/>
          <p:cNvSpPr txBox="1">
            <a:spLocks noGrp="1"/>
          </p:cNvSpPr>
          <p:nvPr>
            <p:ph type="body" idx="1"/>
          </p:nvPr>
        </p:nvSpPr>
        <p:spPr>
          <a:xfrm>
            <a:off x="248500" y="1455775"/>
            <a:ext cx="85206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1000"/>
              </a:spcBef>
              <a:spcAft>
                <a:spcPts val="0"/>
              </a:spcAft>
              <a:buClr>
                <a:schemeClr val="dk1"/>
              </a:buClr>
              <a:buSzPts val="1100"/>
              <a:buFont typeface="Arial"/>
              <a:buNone/>
            </a:pPr>
            <a:r>
              <a:rPr lang="en" sz="1300">
                <a:solidFill>
                  <a:srgbClr val="363636"/>
                </a:solidFill>
                <a:highlight>
                  <a:srgbClr val="FFFFFF"/>
                </a:highlight>
                <a:latin typeface="Comic Sans MS"/>
                <a:ea typeface="Comic Sans MS"/>
                <a:cs typeface="Comic Sans MS"/>
                <a:sym typeface="Comic Sans MS"/>
              </a:rPr>
              <a:t>Answer:</a:t>
            </a:r>
            <a:endParaRPr sz="1300">
              <a:solidFill>
                <a:srgbClr val="363636"/>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ts val="13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You will need to go to WBSA website and click on the Login button in the upper right-hand corner of the screen.</a:t>
            </a:r>
            <a:endParaRPr sz="13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400"/>
              </a:spcBef>
              <a:spcAft>
                <a:spcPts val="0"/>
              </a:spcAft>
              <a:buClr>
                <a:srgbClr val="525252"/>
              </a:buClr>
              <a:buSzPts val="13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Click the Gear button to change any Account Information such as email address, address, or telephone number. </a:t>
            </a:r>
            <a:endParaRPr sz="1300">
              <a:solidFill>
                <a:srgbClr val="525252"/>
              </a:solidFill>
              <a:highlight>
                <a:srgbClr val="FFFFFF"/>
              </a:highlight>
              <a:latin typeface="Comic Sans MS"/>
              <a:ea typeface="Comic Sans MS"/>
              <a:cs typeface="Comic Sans MS"/>
              <a:sym typeface="Comic Sans MS"/>
            </a:endParaRPr>
          </a:p>
          <a:p>
            <a:pPr marL="457200" lvl="0" indent="0" algn="l" rtl="0">
              <a:lnSpc>
                <a:spcPct val="130000"/>
              </a:lnSpc>
              <a:spcBef>
                <a:spcPts val="1400"/>
              </a:spcBef>
              <a:spcAft>
                <a:spcPts val="0"/>
              </a:spcAft>
              <a:buNone/>
            </a:pPr>
            <a:endParaRPr sz="1300">
              <a:solidFill>
                <a:srgbClr val="525252"/>
              </a:solidFill>
              <a:highlight>
                <a:srgbClr val="FFFFFF"/>
              </a:highlight>
            </a:endParaRPr>
          </a:p>
          <a:p>
            <a:pPr marL="0" lvl="0" indent="0" algn="l" rtl="0">
              <a:lnSpc>
                <a:spcPct val="130000"/>
              </a:lnSpc>
              <a:spcBef>
                <a:spcPts val="1400"/>
              </a:spcBef>
              <a:spcAft>
                <a:spcPts val="1400"/>
              </a:spcAft>
              <a:buClr>
                <a:schemeClr val="dk1"/>
              </a:buClr>
              <a:buSzPts val="1100"/>
              <a:buFont typeface="Arial"/>
              <a:buNone/>
            </a:pP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400175" y="470300"/>
            <a:ext cx="8520600" cy="6546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Comic Sans MS"/>
                <a:ea typeface="Comic Sans MS"/>
                <a:cs typeface="Comic Sans MS"/>
                <a:sym typeface="Comic Sans MS"/>
              </a:rPr>
              <a:t>How can I view my childs roster and schedule?</a:t>
            </a:r>
            <a:endParaRPr>
              <a:latin typeface="Comic Sans MS"/>
              <a:ea typeface="Comic Sans MS"/>
              <a:cs typeface="Comic Sans MS"/>
              <a:sym typeface="Comic Sans MS"/>
            </a:endParaRPr>
          </a:p>
        </p:txBody>
      </p:sp>
      <p:sp>
        <p:nvSpPr>
          <p:cNvPr id="134" name="Google Shape;134;p26"/>
          <p:cNvSpPr txBox="1">
            <a:spLocks noGrp="1"/>
          </p:cNvSpPr>
          <p:nvPr>
            <p:ph type="body" idx="1"/>
          </p:nvPr>
        </p:nvSpPr>
        <p:spPr>
          <a:xfrm>
            <a:off x="248500" y="1455775"/>
            <a:ext cx="8520600" cy="3416400"/>
          </a:xfrm>
          <a:prstGeom prst="rect">
            <a:avLst/>
          </a:prstGeom>
        </p:spPr>
        <p:txBody>
          <a:bodyPr spcFirstLastPara="1" wrap="square" lIns="91425" tIns="91425" rIns="91425" bIns="91425" anchor="t" anchorCtr="0">
            <a:normAutofit/>
          </a:bodyPr>
          <a:lstStyle/>
          <a:p>
            <a:pPr marL="0" lvl="0" indent="0" algn="l" rtl="0">
              <a:lnSpc>
                <a:spcPct val="100000"/>
              </a:lnSpc>
              <a:spcBef>
                <a:spcPts val="1000"/>
              </a:spcBef>
              <a:spcAft>
                <a:spcPts val="0"/>
              </a:spcAft>
              <a:buClr>
                <a:schemeClr val="dk1"/>
              </a:buClr>
              <a:buSzPts val="1100"/>
              <a:buFont typeface="Arial"/>
              <a:buNone/>
            </a:pPr>
            <a:r>
              <a:rPr lang="en" sz="1300">
                <a:solidFill>
                  <a:srgbClr val="363636"/>
                </a:solidFill>
                <a:highlight>
                  <a:srgbClr val="FFFFFF"/>
                </a:highlight>
                <a:latin typeface="Comic Sans MS"/>
                <a:ea typeface="Comic Sans MS"/>
                <a:cs typeface="Comic Sans MS"/>
                <a:sym typeface="Comic Sans MS"/>
              </a:rPr>
              <a:t>Answer:</a:t>
            </a:r>
            <a:endParaRPr sz="1300">
              <a:solidFill>
                <a:srgbClr val="363636"/>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Clr>
                <a:schemeClr val="dk1"/>
              </a:buClr>
              <a:buSzPts val="1100"/>
              <a:buFont typeface="Arial"/>
              <a:buNone/>
            </a:pPr>
            <a:r>
              <a:rPr lang="en" sz="1300">
                <a:solidFill>
                  <a:srgbClr val="525252"/>
                </a:solidFill>
                <a:highlight>
                  <a:srgbClr val="FFFFFF"/>
                </a:highlight>
              </a:rPr>
              <a:t>Log into the account in which your child is registered.Then click the team that the child is playing on. This should be underneath your child's name: This will take your to your child’s Team Page.  Then view the Schedule tab and the Roster tab. If you do not see a team listed beneath your child's name, look for Team Central in the menu. From here, click on Team Directory to find your child's roster or Posted Schedules to find your child's team's schedule.</a:t>
            </a:r>
            <a:endParaRPr sz="1300">
              <a:solidFill>
                <a:srgbClr val="525252"/>
              </a:solidFill>
              <a:highlight>
                <a:srgbClr val="FFFFFF"/>
              </a:highlight>
            </a:endParaRPr>
          </a:p>
          <a:p>
            <a:pPr marL="0" lvl="0" indent="0" algn="l" rtl="0">
              <a:lnSpc>
                <a:spcPct val="130000"/>
              </a:lnSpc>
              <a:spcBef>
                <a:spcPts val="1400"/>
              </a:spcBef>
              <a:spcAft>
                <a:spcPts val="0"/>
              </a:spcAft>
              <a:buNone/>
            </a:pPr>
            <a:endParaRPr sz="1300">
              <a:solidFill>
                <a:srgbClr val="525252"/>
              </a:solidFill>
              <a:highlight>
                <a:srgbClr val="FFFFFF"/>
              </a:highlight>
              <a:latin typeface="Comic Sans MS"/>
              <a:ea typeface="Comic Sans MS"/>
              <a:cs typeface="Comic Sans MS"/>
              <a:sym typeface="Comic Sans MS"/>
            </a:endParaRPr>
          </a:p>
          <a:p>
            <a:pPr marL="457200" lvl="0" indent="0" algn="l" rtl="0">
              <a:lnSpc>
                <a:spcPct val="130000"/>
              </a:lnSpc>
              <a:spcBef>
                <a:spcPts val="1400"/>
              </a:spcBef>
              <a:spcAft>
                <a:spcPts val="0"/>
              </a:spcAft>
              <a:buNone/>
            </a:pPr>
            <a:endParaRPr sz="1300">
              <a:solidFill>
                <a:srgbClr val="525252"/>
              </a:solidFill>
              <a:highlight>
                <a:srgbClr val="FFFFFF"/>
              </a:highlight>
            </a:endParaRPr>
          </a:p>
          <a:p>
            <a:pPr marL="0" lvl="0" indent="0" algn="l" rtl="0">
              <a:lnSpc>
                <a:spcPct val="130000"/>
              </a:lnSpc>
              <a:spcBef>
                <a:spcPts val="1400"/>
              </a:spcBef>
              <a:spcAft>
                <a:spcPts val="1400"/>
              </a:spcAft>
              <a:buClr>
                <a:schemeClr val="dk1"/>
              </a:buClr>
              <a:buSzPts val="1100"/>
              <a:buFont typeface="Arial"/>
              <a:buNone/>
            </a:pPr>
            <a:endParaRPr sz="1400">
              <a:solidFill>
                <a:srgbClr val="525252"/>
              </a:solidFill>
              <a:highlight>
                <a:srgbClr val="FFFFFF"/>
              </a:highlight>
              <a:latin typeface="Comic Sans MS"/>
              <a:ea typeface="Comic Sans MS"/>
              <a:cs typeface="Comic Sans MS"/>
              <a:sym typeface="Comic Sans MS"/>
            </a:endParaRPr>
          </a:p>
        </p:txBody>
      </p:sp>
      <p:pic>
        <p:nvPicPr>
          <p:cNvPr id="135" name="Google Shape;135;p26"/>
          <p:cNvPicPr preferRelativeResize="0"/>
          <p:nvPr/>
        </p:nvPicPr>
        <p:blipFill>
          <a:blip r:embed="rId3">
            <a:alphaModFix/>
          </a:blip>
          <a:stretch>
            <a:fillRect/>
          </a:stretch>
        </p:blipFill>
        <p:spPr>
          <a:xfrm>
            <a:off x="1223950" y="3066075"/>
            <a:ext cx="5834275" cy="19161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311700" y="207500"/>
            <a:ext cx="8520600" cy="6546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Comic Sans MS"/>
                <a:ea typeface="Comic Sans MS"/>
                <a:cs typeface="Comic Sans MS"/>
                <a:sym typeface="Comic Sans MS"/>
              </a:rPr>
              <a:t>How do I sign up to Volunteer?</a:t>
            </a:r>
            <a:endParaRPr>
              <a:latin typeface="Comic Sans MS"/>
              <a:ea typeface="Comic Sans MS"/>
              <a:cs typeface="Comic Sans MS"/>
              <a:sym typeface="Comic Sans MS"/>
            </a:endParaRPr>
          </a:p>
        </p:txBody>
      </p:sp>
      <p:sp>
        <p:nvSpPr>
          <p:cNvPr id="141" name="Google Shape;141;p27"/>
          <p:cNvSpPr txBox="1">
            <a:spLocks noGrp="1"/>
          </p:cNvSpPr>
          <p:nvPr>
            <p:ph type="body" idx="1"/>
          </p:nvPr>
        </p:nvSpPr>
        <p:spPr>
          <a:xfrm>
            <a:off x="248500" y="913575"/>
            <a:ext cx="8520600" cy="4230000"/>
          </a:xfrm>
          <a:prstGeom prst="rect">
            <a:avLst/>
          </a:prstGeom>
        </p:spPr>
        <p:txBody>
          <a:bodyPr spcFirstLastPara="1" wrap="square" lIns="91425" tIns="91425" rIns="91425" bIns="91425" anchor="t" anchorCtr="0">
            <a:normAutofit fontScale="25000" lnSpcReduction="20000"/>
          </a:bodyPr>
          <a:lstStyle/>
          <a:p>
            <a:pPr marL="0" lvl="0" indent="0" algn="l" rtl="0">
              <a:lnSpc>
                <a:spcPct val="100000"/>
              </a:lnSpc>
              <a:spcBef>
                <a:spcPts val="1000"/>
              </a:spcBef>
              <a:spcAft>
                <a:spcPts val="0"/>
              </a:spcAft>
              <a:buClr>
                <a:schemeClr val="dk1"/>
              </a:buClr>
              <a:buSzPts val="275"/>
              <a:buFont typeface="Arial"/>
              <a:buNone/>
            </a:pPr>
            <a:r>
              <a:rPr lang="en" sz="5500">
                <a:solidFill>
                  <a:srgbClr val="363636"/>
                </a:solidFill>
                <a:highlight>
                  <a:srgbClr val="FFFFFF"/>
                </a:highlight>
                <a:latin typeface="Comic Sans MS"/>
                <a:ea typeface="Comic Sans MS"/>
                <a:cs typeface="Comic Sans MS"/>
                <a:sym typeface="Comic Sans MS"/>
              </a:rPr>
              <a:t>Answer:</a:t>
            </a:r>
            <a:endParaRPr sz="5500">
              <a:solidFill>
                <a:srgbClr val="363636"/>
              </a:solidFill>
              <a:highlight>
                <a:srgbClr val="FFFFFF"/>
              </a:highlight>
              <a:latin typeface="Comic Sans MS"/>
              <a:ea typeface="Comic Sans MS"/>
              <a:cs typeface="Comic Sans MS"/>
              <a:sym typeface="Comic Sans MS"/>
            </a:endParaRPr>
          </a:p>
          <a:p>
            <a:pPr marL="457200" lvl="0" indent="-311150" algn="l" rtl="0">
              <a:lnSpc>
                <a:spcPct val="130000"/>
              </a:lnSpc>
              <a:spcBef>
                <a:spcPts val="14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You can sign up to volunteer while you are registering your child. </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During the registration process, select the appropriate program and role that you would like to sign up for and enter all required information. </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 If you did not sign up to volunteer while registering your child, you can sign up at a later date.</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Log in to your account and click on the  Volunteer tab &gt;&gt; and then click on Find Volunteer Roles.</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4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You do not have to register a child to volunteer so if you have a grandparent, aunt, uncle, anyone who wishes to volunteer then have them register an account and go to the volunteer page!</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Select the program, division, and role that you wish to sign up for, hit Next, and enter all required information.</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ct val="100000"/>
              <a:buFont typeface="Comic Sans MS"/>
              <a:buAutoNum type="arabicPeriod"/>
            </a:pPr>
            <a:r>
              <a:rPr lang="en" sz="5200">
                <a:solidFill>
                  <a:srgbClr val="525252"/>
                </a:solidFill>
                <a:highlight>
                  <a:srgbClr val="FFFFFF"/>
                </a:highlight>
                <a:latin typeface="Comic Sans MS"/>
                <a:ea typeface="Comic Sans MS"/>
                <a:cs typeface="Comic Sans MS"/>
                <a:sym typeface="Comic Sans MS"/>
              </a:rPr>
              <a:t>Once you are a volunteer, the role will display in your account </a:t>
            </a:r>
            <a:endParaRPr sz="52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None/>
            </a:pPr>
            <a:r>
              <a:rPr lang="en" sz="5200">
                <a:solidFill>
                  <a:srgbClr val="525252"/>
                </a:solidFill>
                <a:highlight>
                  <a:srgbClr val="FFFFFF"/>
                </a:highlight>
                <a:latin typeface="Comic Sans MS"/>
                <a:ea typeface="Comic Sans MS"/>
                <a:cs typeface="Comic Sans MS"/>
                <a:sym typeface="Comic Sans MS"/>
              </a:rPr>
              <a:t>We need volunteers so if you can’t do it and have someone else in mind please have them sign up! We have a shortage of volunteers and cannot do it without you all!</a:t>
            </a:r>
            <a:endParaRPr sz="52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Clr>
                <a:schemeClr val="dk1"/>
              </a:buClr>
              <a:buSzPts val="275"/>
              <a:buFont typeface="Arial"/>
              <a:buNone/>
            </a:pPr>
            <a:r>
              <a:rPr lang="en" sz="5500">
                <a:solidFill>
                  <a:srgbClr val="525252"/>
                </a:solidFill>
                <a:highlight>
                  <a:srgbClr val="FFFFFF"/>
                </a:highlight>
                <a:latin typeface="Comic Sans MS"/>
                <a:ea typeface="Comic Sans MS"/>
                <a:cs typeface="Comic Sans MS"/>
                <a:sym typeface="Comic Sans MS"/>
              </a:rPr>
              <a:t> </a:t>
            </a:r>
            <a:endParaRPr sz="5500">
              <a:solidFill>
                <a:srgbClr val="525252"/>
              </a:solidFill>
              <a:highlight>
                <a:srgbClr val="FFFFFF"/>
              </a:highlight>
              <a:latin typeface="Comic Sans MS"/>
              <a:ea typeface="Comic Sans MS"/>
              <a:cs typeface="Comic Sans MS"/>
              <a:sym typeface="Comic Sans MS"/>
            </a:endParaRPr>
          </a:p>
          <a:p>
            <a:pPr marL="0" lvl="0" indent="0" algn="l" rtl="0">
              <a:lnSpc>
                <a:spcPct val="100000"/>
              </a:lnSpc>
              <a:spcBef>
                <a:spcPts val="1000"/>
              </a:spcBef>
              <a:spcAft>
                <a:spcPts val="0"/>
              </a:spcAft>
              <a:buClr>
                <a:schemeClr val="dk1"/>
              </a:buClr>
              <a:buSzPct val="84615"/>
              <a:buFont typeface="Arial"/>
              <a:buNone/>
            </a:pPr>
            <a:endParaRPr sz="1300">
              <a:solidFill>
                <a:srgbClr val="363636"/>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1400"/>
              </a:spcAft>
              <a:buClr>
                <a:schemeClr val="dk1"/>
              </a:buClr>
              <a:buSzPct val="78571"/>
              <a:buFont typeface="Arial"/>
              <a:buNone/>
            </a:pP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207500"/>
            <a:ext cx="8520600" cy="6546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Comic Sans MS"/>
                <a:ea typeface="Comic Sans MS"/>
                <a:cs typeface="Comic Sans MS"/>
                <a:sym typeface="Comic Sans MS"/>
              </a:rPr>
              <a:t>When do I get my child’s schedule?</a:t>
            </a:r>
            <a:endParaRPr>
              <a:latin typeface="Comic Sans MS"/>
              <a:ea typeface="Comic Sans MS"/>
              <a:cs typeface="Comic Sans MS"/>
              <a:sym typeface="Comic Sans MS"/>
            </a:endParaRPr>
          </a:p>
        </p:txBody>
      </p:sp>
      <p:sp>
        <p:nvSpPr>
          <p:cNvPr id="147" name="Google Shape;147;p28"/>
          <p:cNvSpPr txBox="1">
            <a:spLocks noGrp="1"/>
          </p:cNvSpPr>
          <p:nvPr>
            <p:ph type="body" idx="1"/>
          </p:nvPr>
        </p:nvSpPr>
        <p:spPr>
          <a:xfrm>
            <a:off x="248500" y="913575"/>
            <a:ext cx="8520600" cy="4230000"/>
          </a:xfrm>
          <a:prstGeom prst="rect">
            <a:avLst/>
          </a:prstGeom>
        </p:spPr>
        <p:txBody>
          <a:bodyPr spcFirstLastPara="1" wrap="square" lIns="91425" tIns="91425" rIns="91425" bIns="91425" anchor="t" anchorCtr="0">
            <a:normAutofit fontScale="25000"/>
          </a:bodyPr>
          <a:lstStyle/>
          <a:p>
            <a:pPr marL="0" lvl="0" indent="0" algn="l" rtl="0">
              <a:lnSpc>
                <a:spcPct val="100000"/>
              </a:lnSpc>
              <a:spcBef>
                <a:spcPts val="1000"/>
              </a:spcBef>
              <a:spcAft>
                <a:spcPts val="0"/>
              </a:spcAft>
              <a:buClr>
                <a:schemeClr val="dk1"/>
              </a:buClr>
              <a:buSzPts val="275"/>
              <a:buFont typeface="Arial"/>
              <a:buNone/>
            </a:pPr>
            <a:r>
              <a:rPr lang="en" sz="5500">
                <a:solidFill>
                  <a:srgbClr val="363636"/>
                </a:solidFill>
                <a:highlight>
                  <a:srgbClr val="FFFFFF"/>
                </a:highlight>
                <a:latin typeface="Comic Sans MS"/>
                <a:ea typeface="Comic Sans MS"/>
                <a:cs typeface="Comic Sans MS"/>
                <a:sym typeface="Comic Sans MS"/>
              </a:rPr>
              <a:t>Answer:</a:t>
            </a:r>
            <a:endParaRPr sz="5500">
              <a:solidFill>
                <a:srgbClr val="363636"/>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None/>
            </a:pPr>
            <a:r>
              <a:rPr lang="en" sz="5200">
                <a:solidFill>
                  <a:srgbClr val="525252"/>
                </a:solidFill>
                <a:highlight>
                  <a:srgbClr val="FFFFFF"/>
                </a:highlight>
                <a:latin typeface="Comic Sans MS"/>
                <a:ea typeface="Comic Sans MS"/>
                <a:cs typeface="Comic Sans MS"/>
                <a:sym typeface="Comic Sans MS"/>
              </a:rPr>
              <a:t>Once registration is closed, the commissioners will begin creating the teams for their division. The uniforms will be ordered after the creation of teams and allocation of Sponsorships. </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400"/>
              </a:spcBef>
              <a:spcAft>
                <a:spcPts val="0"/>
              </a:spcAft>
              <a:buClr>
                <a:srgbClr val="525252"/>
              </a:buClr>
              <a:buSzPct val="100000"/>
              <a:buFont typeface="Comic Sans MS"/>
              <a:buChar char="●"/>
            </a:pPr>
            <a:r>
              <a:rPr lang="en" sz="5200">
                <a:solidFill>
                  <a:srgbClr val="525252"/>
                </a:solidFill>
                <a:highlight>
                  <a:srgbClr val="FFFFFF"/>
                </a:highlight>
                <a:latin typeface="Comic Sans MS"/>
                <a:ea typeface="Comic Sans MS"/>
                <a:cs typeface="Comic Sans MS"/>
                <a:sym typeface="Comic Sans MS"/>
              </a:rPr>
              <a:t>T-Ball schedule is created entirely by the T-Ball Commissioner because we are non-competitive. The schedule is dependent on volunteers and number of kids signed up. The schedule is generally available 2 weeks prior to Opening Day. However last minute changes will be possible. </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000"/>
              </a:spcBef>
              <a:spcAft>
                <a:spcPts val="0"/>
              </a:spcAft>
              <a:buClr>
                <a:srgbClr val="525252"/>
              </a:buClr>
              <a:buSzPct val="100000"/>
              <a:buFont typeface="Comic Sans MS"/>
              <a:buChar char="●"/>
            </a:pPr>
            <a:r>
              <a:rPr lang="en" sz="5200">
                <a:solidFill>
                  <a:srgbClr val="525252"/>
                </a:solidFill>
                <a:highlight>
                  <a:srgbClr val="FFFFFF"/>
                </a:highlight>
                <a:latin typeface="Comic Sans MS"/>
                <a:ea typeface="Comic Sans MS"/>
                <a:cs typeface="Comic Sans MS"/>
                <a:sym typeface="Comic Sans MS"/>
              </a:rPr>
              <a:t>Baseball and Softball schedules are dependent on league scheduling and field availability. </a:t>
            </a:r>
            <a:endParaRPr sz="5200">
              <a:solidFill>
                <a:srgbClr val="525252"/>
              </a:solidFill>
              <a:highlight>
                <a:srgbClr val="FFFFFF"/>
              </a:highlight>
              <a:latin typeface="Comic Sans MS"/>
              <a:ea typeface="Comic Sans MS"/>
              <a:cs typeface="Comic Sans MS"/>
              <a:sym typeface="Comic Sans MS"/>
            </a:endParaRPr>
          </a:p>
          <a:p>
            <a:pPr marL="457200" lvl="0" indent="-311150" algn="l" rtl="0">
              <a:lnSpc>
                <a:spcPct val="130000"/>
              </a:lnSpc>
              <a:spcBef>
                <a:spcPts val="1400"/>
              </a:spcBef>
              <a:spcAft>
                <a:spcPts val="0"/>
              </a:spcAft>
              <a:buClr>
                <a:srgbClr val="525252"/>
              </a:buClr>
              <a:buSzPct val="100000"/>
              <a:buFont typeface="Comic Sans MS"/>
              <a:buChar char="●"/>
            </a:pPr>
            <a:r>
              <a:rPr lang="en" sz="5200">
                <a:solidFill>
                  <a:srgbClr val="525252"/>
                </a:solidFill>
                <a:highlight>
                  <a:srgbClr val="FFFFFF"/>
                </a:highlight>
                <a:latin typeface="Comic Sans MS"/>
                <a:ea typeface="Comic Sans MS"/>
                <a:cs typeface="Comic Sans MS"/>
                <a:sym typeface="Comic Sans MS"/>
              </a:rPr>
              <a:t>Contact your coach as they should be in close communication with the commissioners who are in close communication with the schedulers and league. </a:t>
            </a:r>
            <a:endParaRPr sz="52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Clr>
                <a:schemeClr val="dk1"/>
              </a:buClr>
              <a:buSzPts val="275"/>
              <a:buFont typeface="Arial"/>
              <a:buNone/>
            </a:pPr>
            <a:r>
              <a:rPr lang="en" sz="5500">
                <a:solidFill>
                  <a:srgbClr val="525252"/>
                </a:solidFill>
                <a:highlight>
                  <a:srgbClr val="FFFFFF"/>
                </a:highlight>
                <a:latin typeface="Comic Sans MS"/>
                <a:ea typeface="Comic Sans MS"/>
                <a:cs typeface="Comic Sans MS"/>
                <a:sym typeface="Comic Sans MS"/>
              </a:rPr>
              <a:t> </a:t>
            </a:r>
            <a:endParaRPr sz="5500">
              <a:solidFill>
                <a:srgbClr val="525252"/>
              </a:solidFill>
              <a:highlight>
                <a:srgbClr val="FFFFFF"/>
              </a:highlight>
              <a:latin typeface="Comic Sans MS"/>
              <a:ea typeface="Comic Sans MS"/>
              <a:cs typeface="Comic Sans MS"/>
              <a:sym typeface="Comic Sans MS"/>
            </a:endParaRPr>
          </a:p>
          <a:p>
            <a:pPr marL="0" lvl="0" indent="0" algn="l" rtl="0">
              <a:lnSpc>
                <a:spcPct val="100000"/>
              </a:lnSpc>
              <a:spcBef>
                <a:spcPts val="1000"/>
              </a:spcBef>
              <a:spcAft>
                <a:spcPts val="0"/>
              </a:spcAft>
              <a:buClr>
                <a:schemeClr val="dk1"/>
              </a:buClr>
              <a:buSzPct val="84615"/>
              <a:buFont typeface="Arial"/>
              <a:buNone/>
            </a:pPr>
            <a:endParaRPr sz="1300">
              <a:solidFill>
                <a:srgbClr val="363636"/>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1400"/>
              </a:spcAft>
              <a:buClr>
                <a:schemeClr val="dk1"/>
              </a:buClr>
              <a:buSzPct val="78571"/>
              <a:buFont typeface="Arial"/>
              <a:buNone/>
            </a:pP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207500"/>
            <a:ext cx="8520600" cy="654600"/>
          </a:xfrm>
          <a:prstGeom prst="rect">
            <a:avLst/>
          </a:prstGeom>
          <a:solidFill>
            <a:schemeClr val="accent4"/>
          </a:solidFill>
        </p:spPr>
        <p:txBody>
          <a:bodyPr spcFirstLastPara="1" wrap="square" lIns="91425" tIns="91425" rIns="91425" bIns="91425" anchor="t" anchorCtr="0">
            <a:normAutofit/>
          </a:bodyPr>
          <a:lstStyle/>
          <a:p>
            <a:pPr marL="0" lvl="0" indent="0" algn="l" rtl="0">
              <a:spcBef>
                <a:spcPts val="0"/>
              </a:spcBef>
              <a:spcAft>
                <a:spcPts val="0"/>
              </a:spcAft>
              <a:buNone/>
            </a:pPr>
            <a:r>
              <a:rPr lang="en">
                <a:latin typeface="Comic Sans MS"/>
                <a:ea typeface="Comic Sans MS"/>
                <a:cs typeface="Comic Sans MS"/>
                <a:sym typeface="Comic Sans MS"/>
              </a:rPr>
              <a:t>What happens if we get rained out?</a:t>
            </a:r>
            <a:endParaRPr>
              <a:latin typeface="Comic Sans MS"/>
              <a:ea typeface="Comic Sans MS"/>
              <a:cs typeface="Comic Sans MS"/>
              <a:sym typeface="Comic Sans MS"/>
            </a:endParaRPr>
          </a:p>
        </p:txBody>
      </p:sp>
      <p:sp>
        <p:nvSpPr>
          <p:cNvPr id="153" name="Google Shape;153;p29"/>
          <p:cNvSpPr txBox="1">
            <a:spLocks noGrp="1"/>
          </p:cNvSpPr>
          <p:nvPr>
            <p:ph type="body" idx="1"/>
          </p:nvPr>
        </p:nvSpPr>
        <p:spPr>
          <a:xfrm>
            <a:off x="248500" y="913575"/>
            <a:ext cx="8520600" cy="4230000"/>
          </a:xfrm>
          <a:prstGeom prst="rect">
            <a:avLst/>
          </a:prstGeom>
        </p:spPr>
        <p:txBody>
          <a:bodyPr spcFirstLastPara="1" wrap="square" lIns="91425" tIns="91425" rIns="91425" bIns="91425" anchor="t" anchorCtr="0">
            <a:normAutofit fontScale="40000" lnSpcReduction="20000"/>
          </a:bodyPr>
          <a:lstStyle/>
          <a:p>
            <a:pPr marL="0" lvl="0" indent="0" algn="l" rtl="0">
              <a:lnSpc>
                <a:spcPct val="100000"/>
              </a:lnSpc>
              <a:spcBef>
                <a:spcPts val="1000"/>
              </a:spcBef>
              <a:spcAft>
                <a:spcPts val="0"/>
              </a:spcAft>
              <a:buClr>
                <a:schemeClr val="dk1"/>
              </a:buClr>
              <a:buSzPts val="440"/>
              <a:buFont typeface="Arial"/>
              <a:buNone/>
            </a:pPr>
            <a:r>
              <a:rPr lang="en" sz="5500">
                <a:solidFill>
                  <a:srgbClr val="363636"/>
                </a:solidFill>
                <a:highlight>
                  <a:srgbClr val="FFFFFF"/>
                </a:highlight>
                <a:latin typeface="Comic Sans MS"/>
                <a:ea typeface="Comic Sans MS"/>
                <a:cs typeface="Comic Sans MS"/>
                <a:sym typeface="Comic Sans MS"/>
              </a:rPr>
              <a:t>Answer:</a:t>
            </a:r>
            <a:endParaRPr sz="5500">
              <a:solidFill>
                <a:srgbClr val="363636"/>
              </a:solidFill>
              <a:highlight>
                <a:srgbClr val="FFFFFF"/>
              </a:highlight>
              <a:latin typeface="Comic Sans MS"/>
              <a:ea typeface="Comic Sans MS"/>
              <a:cs typeface="Comic Sans MS"/>
              <a:sym typeface="Comic Sans MS"/>
            </a:endParaRPr>
          </a:p>
          <a:p>
            <a:pPr marL="457200" lvl="0" indent="-360680" algn="l" rtl="0">
              <a:lnSpc>
                <a:spcPct val="130000"/>
              </a:lnSpc>
              <a:spcBef>
                <a:spcPts val="1400"/>
              </a:spcBef>
              <a:spcAft>
                <a:spcPts val="0"/>
              </a:spcAft>
              <a:buClr>
                <a:srgbClr val="525252"/>
              </a:buClr>
              <a:buSzPct val="100000"/>
              <a:buFont typeface="Comic Sans MS"/>
              <a:buChar char="●"/>
            </a:pPr>
            <a:r>
              <a:rPr lang="en" sz="5200">
                <a:solidFill>
                  <a:srgbClr val="525252"/>
                </a:solidFill>
                <a:highlight>
                  <a:srgbClr val="FFFFFF"/>
                </a:highlight>
                <a:latin typeface="Comic Sans MS"/>
                <a:ea typeface="Comic Sans MS"/>
                <a:cs typeface="Comic Sans MS"/>
                <a:sym typeface="Comic Sans MS"/>
              </a:rPr>
              <a:t> If your game gets rained out (which is an unfortunate reality where we live), your coach will be in communication with you to cancel and reschedule dates. Rainouts are rescheduled by the commissioners only. Coaches will need to work with their commissioner to reschedule games. We have limited field availability which in some instances we will not be able to reschedule rain-outs. </a:t>
            </a:r>
            <a:endParaRPr sz="52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Clr>
                <a:schemeClr val="dk1"/>
              </a:buClr>
              <a:buSzPts val="440"/>
              <a:buFont typeface="Arial"/>
              <a:buNone/>
            </a:pPr>
            <a:r>
              <a:rPr lang="en" sz="5500">
                <a:solidFill>
                  <a:srgbClr val="525252"/>
                </a:solidFill>
                <a:highlight>
                  <a:srgbClr val="FFFFFF"/>
                </a:highlight>
                <a:latin typeface="Comic Sans MS"/>
                <a:ea typeface="Comic Sans MS"/>
                <a:cs typeface="Comic Sans MS"/>
                <a:sym typeface="Comic Sans MS"/>
              </a:rPr>
              <a:t> </a:t>
            </a:r>
            <a:endParaRPr sz="5500">
              <a:solidFill>
                <a:srgbClr val="525252"/>
              </a:solidFill>
              <a:highlight>
                <a:srgbClr val="FFFFFF"/>
              </a:highlight>
              <a:latin typeface="Comic Sans MS"/>
              <a:ea typeface="Comic Sans MS"/>
              <a:cs typeface="Comic Sans MS"/>
              <a:sym typeface="Comic Sans MS"/>
            </a:endParaRPr>
          </a:p>
          <a:p>
            <a:pPr marL="0" lvl="0" indent="0" algn="l" rtl="0">
              <a:lnSpc>
                <a:spcPct val="100000"/>
              </a:lnSpc>
              <a:spcBef>
                <a:spcPts val="1000"/>
              </a:spcBef>
              <a:spcAft>
                <a:spcPts val="0"/>
              </a:spcAft>
              <a:buClr>
                <a:schemeClr val="dk1"/>
              </a:buClr>
              <a:buSzPct val="84615"/>
              <a:buFont typeface="Arial"/>
              <a:buNone/>
            </a:pPr>
            <a:endParaRPr sz="1300">
              <a:solidFill>
                <a:srgbClr val="363636"/>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1400"/>
              </a:spcAft>
              <a:buClr>
                <a:schemeClr val="dk1"/>
              </a:buClr>
              <a:buSzPct val="78571"/>
              <a:buFont typeface="Arial"/>
              <a:buNone/>
            </a:pP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400175" y="470300"/>
            <a:ext cx="85206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latin typeface="Comic Sans MS"/>
                <a:ea typeface="Comic Sans MS"/>
                <a:cs typeface="Comic Sans MS"/>
                <a:sym typeface="Comic Sans MS"/>
              </a:rPr>
              <a:t>How do I get a refund?</a:t>
            </a:r>
            <a:endParaRPr>
              <a:latin typeface="Comic Sans MS"/>
              <a:ea typeface="Comic Sans MS"/>
              <a:cs typeface="Comic Sans MS"/>
              <a:sym typeface="Comic Sans MS"/>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lnSpc>
                <a:spcPct val="130000"/>
              </a:lnSpc>
              <a:spcBef>
                <a:spcPts val="1400"/>
              </a:spcBef>
              <a:spcAft>
                <a:spcPts val="0"/>
              </a:spcAft>
              <a:buNone/>
            </a:pPr>
            <a:r>
              <a:rPr lang="en" sz="1300">
                <a:solidFill>
                  <a:srgbClr val="525252"/>
                </a:solidFill>
                <a:latin typeface="Comic Sans MS"/>
                <a:ea typeface="Comic Sans MS"/>
                <a:cs typeface="Comic Sans MS"/>
                <a:sym typeface="Comic Sans MS"/>
              </a:rPr>
              <a:t>ANSWER:</a:t>
            </a:r>
            <a:endParaRPr sz="1300">
              <a:solidFill>
                <a:srgbClr val="525252"/>
              </a:solidFill>
              <a:latin typeface="Comic Sans MS"/>
              <a:ea typeface="Comic Sans MS"/>
              <a:cs typeface="Comic Sans MS"/>
              <a:sym typeface="Comic Sans MS"/>
            </a:endParaRPr>
          </a:p>
          <a:p>
            <a:pPr marL="0" lvl="0" indent="0" algn="l" rtl="0">
              <a:lnSpc>
                <a:spcPct val="130000"/>
              </a:lnSpc>
              <a:spcBef>
                <a:spcPts val="1400"/>
              </a:spcBef>
              <a:spcAft>
                <a:spcPts val="0"/>
              </a:spcAft>
              <a:buClr>
                <a:schemeClr val="dk1"/>
              </a:buClr>
              <a:buSzPts val="1100"/>
              <a:buFont typeface="Arial"/>
              <a:buNone/>
            </a:pPr>
            <a:r>
              <a:rPr lang="en" sz="1300">
                <a:solidFill>
                  <a:srgbClr val="525252"/>
                </a:solidFill>
                <a:latin typeface="Comic Sans MS"/>
                <a:ea typeface="Comic Sans MS"/>
                <a:cs typeface="Comic Sans MS"/>
                <a:sym typeface="Comic Sans MS"/>
              </a:rPr>
              <a:t>Refunds are provided by the Waynesville Baseball &amp; Softball Association Website.</a:t>
            </a:r>
            <a:endParaRPr sz="1300">
              <a:solidFill>
                <a:srgbClr val="525252"/>
              </a:solidFill>
              <a:latin typeface="Comic Sans MS"/>
              <a:ea typeface="Comic Sans MS"/>
              <a:cs typeface="Comic Sans MS"/>
              <a:sym typeface="Comic Sans MS"/>
            </a:endParaRPr>
          </a:p>
          <a:p>
            <a:pPr marL="0" lvl="0" indent="0" algn="l" rtl="0">
              <a:lnSpc>
                <a:spcPct val="130000"/>
              </a:lnSpc>
              <a:spcBef>
                <a:spcPts val="1400"/>
              </a:spcBef>
              <a:spcAft>
                <a:spcPts val="0"/>
              </a:spcAft>
              <a:buClr>
                <a:schemeClr val="dk1"/>
              </a:buClr>
              <a:buSzPts val="1100"/>
              <a:buFont typeface="Arial"/>
              <a:buNone/>
            </a:pPr>
            <a:r>
              <a:rPr lang="en" sz="1300">
                <a:solidFill>
                  <a:srgbClr val="525252"/>
                </a:solidFill>
                <a:latin typeface="Comic Sans MS"/>
                <a:ea typeface="Comic Sans MS"/>
                <a:cs typeface="Comic Sans MS"/>
                <a:sym typeface="Comic Sans MS"/>
              </a:rPr>
              <a:t>To request a cancellation or refund, please contact a board member. Credit card information is not stored by Sports Connect, so all refunds will be provided via the website in form of check or payment used. Refunds will be issued during the registration period. After January 31, 2022, refunds will not be processed due to the fees being allocated for player participation. </a:t>
            </a:r>
            <a:endParaRPr sz="1300">
              <a:solidFill>
                <a:srgbClr val="525252"/>
              </a:solidFill>
              <a:latin typeface="Comic Sans MS"/>
              <a:ea typeface="Comic Sans MS"/>
              <a:cs typeface="Comic Sans MS"/>
              <a:sym typeface="Comic Sans MS"/>
            </a:endParaRPr>
          </a:p>
          <a:p>
            <a:pPr marL="0" lvl="0" indent="0" algn="l" rtl="0">
              <a:lnSpc>
                <a:spcPct val="130000"/>
              </a:lnSpc>
              <a:spcBef>
                <a:spcPts val="1400"/>
              </a:spcBef>
              <a:spcAft>
                <a:spcPts val="1400"/>
              </a:spcAft>
              <a:buClr>
                <a:schemeClr val="dk1"/>
              </a:buClr>
              <a:buSzPts val="1100"/>
              <a:buFont typeface="Arial"/>
              <a:buNone/>
            </a:pPr>
            <a:r>
              <a:rPr lang="en" sz="1300">
                <a:solidFill>
                  <a:srgbClr val="525252"/>
                </a:solidFill>
                <a:latin typeface="Comic Sans MS"/>
                <a:ea typeface="Comic Sans MS"/>
                <a:cs typeface="Comic Sans MS"/>
                <a:sym typeface="Comic Sans MS"/>
              </a:rPr>
              <a:t>Please note, the Service Fee is non-refundable in every instance.</a:t>
            </a:r>
            <a:endParaRPr>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do I register my child?</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l" rtl="0">
              <a:spcBef>
                <a:spcPts val="1000"/>
              </a:spcBef>
              <a:spcAft>
                <a:spcPts val="0"/>
              </a:spcAft>
              <a:buNone/>
            </a:pPr>
            <a:r>
              <a:rPr lang="en" sz="1300">
                <a:solidFill>
                  <a:srgbClr val="525252"/>
                </a:solidFill>
                <a:highlight>
                  <a:srgbClr val="FFFFFF"/>
                </a:highlight>
                <a:latin typeface="Comic Sans MS"/>
                <a:ea typeface="Comic Sans MS"/>
                <a:cs typeface="Comic Sans MS"/>
                <a:sym typeface="Comic Sans MS"/>
              </a:rPr>
              <a:t>Answer:</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200"/>
              </a:spcBef>
              <a:spcAft>
                <a:spcPts val="0"/>
              </a:spcAft>
              <a:buClr>
                <a:srgbClr val="525252"/>
              </a:buClr>
              <a:buSzPct val="1000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If you are new to WBSA, fill out the Create New Account section on the Login screen. Then click on Create Account.</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200"/>
              </a:spcBef>
              <a:spcAft>
                <a:spcPts val="0"/>
              </a:spcAft>
              <a:buClr>
                <a:srgbClr val="525252"/>
              </a:buClr>
              <a:buSzPct val="1000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Click on Register in the top right hand corner of the site.</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If you have previously created an account and registered on this specific website, then log in under the Sign in Here link.</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Can't remember your username or password? Click the 'Forgot Username or Password' link to have these items sent to the email address you previously used to create this account.</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Once you have logged in to your account, click the </a:t>
            </a:r>
            <a:r>
              <a:rPr lang="en" sz="1100">
                <a:solidFill>
                  <a:srgbClr val="525252"/>
                </a:solidFill>
                <a:latin typeface="Comic Sans MS"/>
                <a:ea typeface="Comic Sans MS"/>
                <a:cs typeface="Comic Sans MS"/>
                <a:sym typeface="Comic Sans MS"/>
              </a:rPr>
              <a:t>Programs Available!</a:t>
            </a:r>
            <a:r>
              <a:rPr lang="en" sz="1300">
                <a:solidFill>
                  <a:srgbClr val="525252"/>
                </a:solidFill>
                <a:highlight>
                  <a:srgbClr val="FFFFFF"/>
                </a:highlight>
                <a:latin typeface="Comic Sans MS"/>
                <a:ea typeface="Comic Sans MS"/>
                <a:cs typeface="Comic Sans MS"/>
                <a:sym typeface="Comic Sans MS"/>
              </a:rPr>
              <a:t> button next to your son or daughter's name and skip to Step 5.</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1200"/>
              </a:spcAft>
              <a:buClr>
                <a:srgbClr val="525252"/>
              </a:buClr>
              <a:buSzPct val="1000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Fill out the Primary Parent/Guardian Information section. If you wish to add a Additional Parent/Guardian’s email (to be cc’d on all Program related emails), enter their information in the Additional Parent/Guardian Information section and click Invite Account User &amp; Continue. If not, leave the area blank and click Continue.</a:t>
            </a:r>
            <a:endParaRPr sz="13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do I register my child? (Cont)</a:t>
            </a:r>
            <a:endParaRPr/>
          </a:p>
        </p:txBody>
      </p:sp>
      <p:sp>
        <p:nvSpPr>
          <p:cNvPr id="73" name="Google Shape;73;p16"/>
          <p:cNvSpPr txBox="1">
            <a:spLocks noGrp="1"/>
          </p:cNvSpPr>
          <p:nvPr>
            <p:ph type="body" idx="1"/>
          </p:nvPr>
        </p:nvSpPr>
        <p:spPr>
          <a:xfrm>
            <a:off x="311700" y="1237275"/>
            <a:ext cx="8520600" cy="3416400"/>
          </a:xfrm>
          <a:prstGeom prst="rect">
            <a:avLst/>
          </a:prstGeom>
        </p:spPr>
        <p:txBody>
          <a:bodyPr spcFirstLastPara="1" wrap="square" lIns="91425" tIns="91425" rIns="91425" bIns="91425" anchor="t" anchorCtr="0">
            <a:normAutofit fontScale="92500" lnSpcReduction="10000"/>
          </a:bodyPr>
          <a:lstStyle/>
          <a:p>
            <a:pPr marL="457200" lvl="0" indent="-304958" algn="l" rtl="0">
              <a:spcBef>
                <a:spcPts val="1000"/>
              </a:spcBef>
              <a:spcAft>
                <a:spcPts val="0"/>
              </a:spcAft>
              <a:buClr>
                <a:srgbClr val="525252"/>
              </a:buClr>
              <a:buSzPct val="100000"/>
              <a:buFont typeface="Comic Sans MS"/>
              <a:buAutoNum type="arabicPeriod" startAt="7"/>
            </a:pPr>
            <a:r>
              <a:rPr lang="en" sz="1300">
                <a:solidFill>
                  <a:srgbClr val="525252"/>
                </a:solidFill>
                <a:highlight>
                  <a:srgbClr val="FFFFFF"/>
                </a:highlight>
                <a:latin typeface="Comic Sans MS"/>
                <a:ea typeface="Comic Sans MS"/>
                <a:cs typeface="Comic Sans MS"/>
                <a:sym typeface="Comic Sans MS"/>
              </a:rPr>
              <a:t> Fill out the Primary Parent/Guardian Information section. If you wish to add a Additional Parent/Guardian’s email (to be cc’d on all Program related emails), enter their information in the Additional Parent/Guardian Information section and click Invite Account User &amp; Continue. If not, leave the area blank and click Continue.</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startAt="7"/>
            </a:pPr>
            <a:r>
              <a:rPr lang="en" sz="1300">
                <a:solidFill>
                  <a:srgbClr val="525252"/>
                </a:solidFill>
                <a:highlight>
                  <a:srgbClr val="FFFFFF"/>
                </a:highlight>
                <a:latin typeface="Comic Sans MS"/>
                <a:ea typeface="Comic Sans MS"/>
                <a:cs typeface="Comic Sans MS"/>
                <a:sym typeface="Comic Sans MS"/>
              </a:rPr>
              <a:t>Fill out the New Participant Information section. Make sure your son or daughter's birth date is set correctly or it might not fall within the division parameters WBSA has set. Click on Continue.</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startAt="7"/>
            </a:pPr>
            <a:r>
              <a:rPr lang="en" sz="1300">
                <a:solidFill>
                  <a:srgbClr val="525252"/>
                </a:solidFill>
                <a:highlight>
                  <a:srgbClr val="FFFFFF"/>
                </a:highlight>
                <a:latin typeface="Comic Sans MS"/>
                <a:ea typeface="Comic Sans MS"/>
                <a:cs typeface="Comic Sans MS"/>
                <a:sym typeface="Comic Sans MS"/>
              </a:rPr>
              <a:t>Select the Program you'd like to sign your son or daughter up for. Click on Continue.</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startAt="7"/>
            </a:pPr>
            <a:r>
              <a:rPr lang="en" sz="1300">
                <a:solidFill>
                  <a:srgbClr val="525252"/>
                </a:solidFill>
                <a:highlight>
                  <a:srgbClr val="FFFFFF"/>
                </a:highlight>
                <a:latin typeface="Comic Sans MS"/>
                <a:ea typeface="Comic Sans MS"/>
                <a:cs typeface="Comic Sans MS"/>
                <a:sym typeface="Comic Sans MS"/>
              </a:rPr>
              <a:t>Fill out all Registration Information. Click on Continue.</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0"/>
              </a:spcAft>
              <a:buClr>
                <a:srgbClr val="525252"/>
              </a:buClr>
              <a:buSzPct val="100000"/>
              <a:buFont typeface="Comic Sans MS"/>
              <a:buAutoNum type="arabicPeriod" startAt="7"/>
            </a:pPr>
            <a:r>
              <a:rPr lang="en" sz="1300">
                <a:solidFill>
                  <a:srgbClr val="525252"/>
                </a:solidFill>
                <a:highlight>
                  <a:srgbClr val="FFFFFF"/>
                </a:highlight>
                <a:latin typeface="Comic Sans MS"/>
                <a:ea typeface="Comic Sans MS"/>
                <a:cs typeface="Comic Sans MS"/>
                <a:sym typeface="Comic Sans MS"/>
              </a:rPr>
              <a:t>Sign up to volunteer on the Available Positions page. Choose the position you’re interested in, and you will be prompted to complete information about the position.  If you do not wish to volunteer, mark the appropriate box below. Choose Continue.</a:t>
            </a:r>
            <a:endParaRPr sz="1300">
              <a:solidFill>
                <a:srgbClr val="525252"/>
              </a:solidFill>
              <a:highlight>
                <a:srgbClr val="FFFFFF"/>
              </a:highlight>
              <a:latin typeface="Comic Sans MS"/>
              <a:ea typeface="Comic Sans MS"/>
              <a:cs typeface="Comic Sans MS"/>
              <a:sym typeface="Comic Sans MS"/>
            </a:endParaRPr>
          </a:p>
          <a:p>
            <a:pPr marL="457200" lvl="0" indent="-304958" algn="l" rtl="0">
              <a:spcBef>
                <a:spcPts val="1000"/>
              </a:spcBef>
              <a:spcAft>
                <a:spcPts val="1000"/>
              </a:spcAft>
              <a:buClr>
                <a:srgbClr val="525252"/>
              </a:buClr>
              <a:buSzPct val="100000"/>
              <a:buFont typeface="Comic Sans MS"/>
              <a:buAutoNum type="arabicPeriod" startAt="7"/>
            </a:pPr>
            <a:r>
              <a:rPr lang="en" sz="1300">
                <a:solidFill>
                  <a:srgbClr val="525252"/>
                </a:solidFill>
                <a:highlight>
                  <a:srgbClr val="FFFFFF"/>
                </a:highlight>
                <a:latin typeface="Comic Sans MS"/>
                <a:ea typeface="Comic Sans MS"/>
                <a:cs typeface="Comic Sans MS"/>
                <a:sym typeface="Comic Sans MS"/>
              </a:rPr>
              <a:t>The last screen is the Checkout screen. Review your Registration Summary, select your Payment Type, select your Payment Option, enter in Address and Payment Information, read and agree to the Terms &amp; Conditions, and then select Submit Order.</a:t>
            </a:r>
            <a:endParaRPr sz="13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do I register my child? (Cont)</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11150" algn="l" rtl="0">
              <a:spcBef>
                <a:spcPts val="1000"/>
              </a:spcBef>
              <a:spcAft>
                <a:spcPts val="0"/>
              </a:spcAft>
              <a:buClr>
                <a:srgbClr val="525252"/>
              </a:buClr>
              <a:buSzPts val="1300"/>
              <a:buFont typeface="Comic Sans MS"/>
              <a:buAutoNum type="arabicPeriod" startAt="13"/>
            </a:pPr>
            <a:r>
              <a:rPr lang="en" sz="1300">
                <a:solidFill>
                  <a:srgbClr val="525252"/>
                </a:solidFill>
                <a:highlight>
                  <a:srgbClr val="FFFFFF"/>
                </a:highlight>
                <a:latin typeface="Comic Sans MS"/>
                <a:ea typeface="Comic Sans MS"/>
                <a:cs typeface="Comic Sans MS"/>
                <a:sym typeface="Comic Sans MS"/>
              </a:rPr>
              <a:t> After you submit your order, you will be brought to a Order Confirmation page. You will also receive a confirmation email, detailing your registration.  </a:t>
            </a:r>
            <a:endParaRPr sz="1300">
              <a:solidFill>
                <a:srgbClr val="525252"/>
              </a:solidFill>
              <a:highlight>
                <a:srgbClr val="FFFFFF"/>
              </a:highlight>
              <a:latin typeface="Comic Sans MS"/>
              <a:ea typeface="Comic Sans MS"/>
              <a:cs typeface="Comic Sans MS"/>
              <a:sym typeface="Comic Sans MS"/>
            </a:endParaRPr>
          </a:p>
          <a:p>
            <a:pPr marL="457200" lvl="0" indent="-311150" algn="l" rtl="0">
              <a:spcBef>
                <a:spcPts val="1200"/>
              </a:spcBef>
              <a:spcAft>
                <a:spcPts val="0"/>
              </a:spcAft>
              <a:buClr>
                <a:srgbClr val="525252"/>
              </a:buClr>
              <a:buSzPts val="1300"/>
              <a:buFont typeface="Comic Sans MS"/>
              <a:buAutoNum type="arabicPeriod" startAt="13"/>
            </a:pPr>
            <a:r>
              <a:rPr lang="en" sz="1300">
                <a:solidFill>
                  <a:srgbClr val="525252"/>
                </a:solidFill>
                <a:highlight>
                  <a:srgbClr val="FFFFFF"/>
                </a:highlight>
                <a:latin typeface="Comic Sans MS"/>
                <a:ea typeface="Comic Sans MS"/>
                <a:cs typeface="Comic Sans MS"/>
                <a:sym typeface="Comic Sans MS"/>
              </a:rPr>
              <a:t>You just completed the online registration process! </a:t>
            </a:r>
            <a:endParaRPr sz="1300">
              <a:solidFill>
                <a:srgbClr val="525252"/>
              </a:solidFill>
              <a:highlight>
                <a:srgbClr val="FFFFFF"/>
              </a:highlight>
              <a:latin typeface="Comic Sans MS"/>
              <a:ea typeface="Comic Sans MS"/>
              <a:cs typeface="Comic Sans MS"/>
              <a:sym typeface="Comic Sans MS"/>
            </a:endParaRPr>
          </a:p>
          <a:p>
            <a:pPr marL="0" lvl="0" indent="0" algn="l" rtl="0">
              <a:spcBef>
                <a:spcPts val="1200"/>
              </a:spcBef>
              <a:spcAft>
                <a:spcPts val="0"/>
              </a:spcAft>
              <a:buNone/>
            </a:pPr>
            <a:endParaRPr sz="1300">
              <a:solidFill>
                <a:srgbClr val="525252"/>
              </a:solidFill>
              <a:highlight>
                <a:srgbClr val="FFFFFF"/>
              </a:highlight>
              <a:latin typeface="Comic Sans MS"/>
              <a:ea typeface="Comic Sans MS"/>
              <a:cs typeface="Comic Sans MS"/>
              <a:sym typeface="Comic Sans MS"/>
            </a:endParaRPr>
          </a:p>
          <a:p>
            <a:pPr marL="0" lvl="0" indent="0" algn="l" rtl="0">
              <a:spcBef>
                <a:spcPts val="1200"/>
              </a:spcBef>
              <a:spcAft>
                <a:spcPts val="1200"/>
              </a:spcAft>
              <a:buNone/>
            </a:pPr>
            <a:r>
              <a:rPr lang="en" sz="1300">
                <a:solidFill>
                  <a:srgbClr val="525252"/>
                </a:solidFill>
                <a:highlight>
                  <a:srgbClr val="FFFFFF"/>
                </a:highlight>
                <a:latin typeface="Comic Sans MS"/>
                <a:ea typeface="Comic Sans MS"/>
                <a:cs typeface="Comic Sans MS"/>
                <a:sym typeface="Comic Sans MS"/>
              </a:rPr>
              <a:t>Need more help? Go to: </a:t>
            </a:r>
            <a:r>
              <a:rPr lang="en" sz="1300" u="sng">
                <a:solidFill>
                  <a:schemeClr val="hlink"/>
                </a:solidFill>
                <a:highlight>
                  <a:srgbClr val="FFFFFF"/>
                </a:highlight>
                <a:latin typeface="Comic Sans MS"/>
                <a:ea typeface="Comic Sans MS"/>
                <a:cs typeface="Comic Sans MS"/>
                <a:sym typeface="Comic Sans MS"/>
                <a:hlinkClick r:id="rId3"/>
              </a:rPr>
              <a:t>https://bluesombrero.zendesk.com/entries/22108236-Parent-Registration-FAQs</a:t>
            </a:r>
            <a:endParaRPr sz="13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if I forgot my password or username?</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11150" algn="l" rtl="0">
              <a:spcBef>
                <a:spcPts val="0"/>
              </a:spcBef>
              <a:spcAft>
                <a:spcPts val="0"/>
              </a:spcAft>
              <a:buClr>
                <a:srgbClr val="525252"/>
              </a:buClr>
              <a:buSzPts val="1300"/>
              <a:buFont typeface="Comic Sans MS"/>
              <a:buAutoNum type="arabicPeriod"/>
            </a:pPr>
            <a:r>
              <a:rPr lang="en" sz="1300">
                <a:solidFill>
                  <a:srgbClr val="525252"/>
                </a:solidFill>
                <a:highlight>
                  <a:srgbClr val="FFFFFF"/>
                </a:highlight>
              </a:rPr>
              <a:t> </a:t>
            </a:r>
            <a:r>
              <a:rPr lang="en" sz="1300">
                <a:solidFill>
                  <a:srgbClr val="525252"/>
                </a:solidFill>
                <a:highlight>
                  <a:srgbClr val="FFFFFF"/>
                </a:highlight>
                <a:latin typeface="Comic Sans MS"/>
                <a:ea typeface="Comic Sans MS"/>
                <a:cs typeface="Comic Sans MS"/>
                <a:sym typeface="Comic Sans MS"/>
              </a:rPr>
              <a:t>Click the Login button that is located in the upper right-hand corner of the screen.</a:t>
            </a:r>
            <a:endParaRPr sz="1300">
              <a:solidFill>
                <a:srgbClr val="525252"/>
              </a:solidFill>
              <a:highlight>
                <a:srgbClr val="FFFFFF"/>
              </a:highlight>
              <a:latin typeface="Comic Sans MS"/>
              <a:ea typeface="Comic Sans MS"/>
              <a:cs typeface="Comic Sans MS"/>
              <a:sym typeface="Comic Sans MS"/>
            </a:endParaRPr>
          </a:p>
          <a:p>
            <a:pPr marL="457200" lvl="0" indent="-311150" algn="l" rtl="0">
              <a:spcBef>
                <a:spcPts val="1200"/>
              </a:spcBef>
              <a:spcAft>
                <a:spcPts val="0"/>
              </a:spcAft>
              <a:buClr>
                <a:srgbClr val="525252"/>
              </a:buClr>
              <a:buSzPts val="13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Click the Forgot your Username/Password? button, enter your email address, and then click Send Reset Link.</a:t>
            </a:r>
            <a:endParaRPr sz="1300">
              <a:solidFill>
                <a:srgbClr val="525252"/>
              </a:solidFill>
              <a:highlight>
                <a:srgbClr val="FFFFFF"/>
              </a:highlight>
              <a:latin typeface="Comic Sans MS"/>
              <a:ea typeface="Comic Sans MS"/>
              <a:cs typeface="Comic Sans MS"/>
              <a:sym typeface="Comic Sans MS"/>
            </a:endParaRPr>
          </a:p>
          <a:p>
            <a:pPr marL="457200" lvl="0" indent="0" algn="l" rtl="0">
              <a:spcBef>
                <a:spcPts val="0"/>
              </a:spcBef>
              <a:spcAft>
                <a:spcPts val="0"/>
              </a:spcAft>
              <a:buNone/>
            </a:pPr>
            <a:endParaRPr sz="1300">
              <a:solidFill>
                <a:srgbClr val="525252"/>
              </a:solidFill>
              <a:highlight>
                <a:srgbClr val="FFFFFF"/>
              </a:highlight>
              <a:latin typeface="Comic Sans MS"/>
              <a:ea typeface="Comic Sans MS"/>
              <a:cs typeface="Comic Sans MS"/>
              <a:sym typeface="Comic Sans MS"/>
            </a:endParaRPr>
          </a:p>
          <a:p>
            <a:pPr marL="457200" lvl="0" indent="-311150" algn="l" rtl="0">
              <a:spcBef>
                <a:spcPts val="0"/>
              </a:spcBef>
              <a:spcAft>
                <a:spcPts val="0"/>
              </a:spcAft>
              <a:buClr>
                <a:srgbClr val="525252"/>
              </a:buClr>
              <a:buSzPts val="13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 You will receive an email with your username and a reset password link. From here, you will be taken to the site where you will be able to reset your password. </a:t>
            </a:r>
            <a:endParaRPr sz="1300">
              <a:solidFill>
                <a:srgbClr val="525252"/>
              </a:solidFill>
              <a:highlight>
                <a:srgbClr val="FFFFFF"/>
              </a:highlight>
              <a:latin typeface="Comic Sans MS"/>
              <a:ea typeface="Comic Sans MS"/>
              <a:cs typeface="Comic Sans MS"/>
              <a:sym typeface="Comic Sans MS"/>
            </a:endParaRPr>
          </a:p>
          <a:p>
            <a:pPr marL="457200" lvl="0" indent="0" algn="l" rtl="0">
              <a:spcBef>
                <a:spcPts val="0"/>
              </a:spcBef>
              <a:spcAft>
                <a:spcPts val="0"/>
              </a:spcAft>
              <a:buNone/>
            </a:pPr>
            <a:endParaRPr sz="1300">
              <a:solidFill>
                <a:srgbClr val="525252"/>
              </a:solidFill>
              <a:highlight>
                <a:srgbClr val="FFFFFF"/>
              </a:highlight>
              <a:latin typeface="Comic Sans MS"/>
              <a:ea typeface="Comic Sans MS"/>
              <a:cs typeface="Comic Sans MS"/>
              <a:sym typeface="Comic Sans MS"/>
            </a:endParaRPr>
          </a:p>
          <a:p>
            <a:pPr marL="457200" lvl="0" indent="-311150" algn="l" rtl="0">
              <a:spcBef>
                <a:spcPts val="0"/>
              </a:spcBef>
              <a:spcAft>
                <a:spcPts val="1200"/>
              </a:spcAft>
              <a:buClr>
                <a:srgbClr val="525252"/>
              </a:buClr>
              <a:buSzPts val="1300"/>
              <a:buFont typeface="Comic Sans MS"/>
              <a:buAutoNum type="arabicPeriod"/>
            </a:pPr>
            <a:r>
              <a:rPr lang="en" sz="1300">
                <a:solidFill>
                  <a:srgbClr val="525252"/>
                </a:solidFill>
                <a:highlight>
                  <a:srgbClr val="FFFFFF"/>
                </a:highlight>
                <a:latin typeface="Comic Sans MS"/>
                <a:ea typeface="Comic Sans MS"/>
                <a:cs typeface="Comic Sans MS"/>
                <a:sym typeface="Comic Sans MS"/>
              </a:rPr>
              <a:t>If you do not receive your email reminder, make sure to check your spam/junk email folder.</a:t>
            </a:r>
            <a:endParaRPr sz="13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10104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if I’m having trouble with registration (error message or page will not load)?</a:t>
            </a:r>
            <a:endParaRPr sz="1300">
              <a:solidFill>
                <a:srgbClr val="363636"/>
              </a:solidFill>
              <a:highlight>
                <a:srgbClr val="FFFFFF"/>
              </a:highlight>
            </a:endParaRPr>
          </a:p>
          <a:p>
            <a:pPr marL="0" lvl="0" indent="0" algn="l" rtl="0">
              <a:spcBef>
                <a:spcPts val="0"/>
              </a:spcBef>
              <a:spcAft>
                <a:spcPts val="0"/>
              </a:spcAft>
              <a:buNone/>
            </a:pPr>
            <a:endParaRPr/>
          </a:p>
        </p:txBody>
      </p:sp>
      <p:sp>
        <p:nvSpPr>
          <p:cNvPr id="91" name="Google Shape;91;p19"/>
          <p:cNvSpPr txBox="1">
            <a:spLocks noGrp="1"/>
          </p:cNvSpPr>
          <p:nvPr>
            <p:ph type="body" idx="1"/>
          </p:nvPr>
        </p:nvSpPr>
        <p:spPr>
          <a:xfrm>
            <a:off x="311700" y="1964125"/>
            <a:ext cx="8520600" cy="2681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400">
                <a:solidFill>
                  <a:srgbClr val="525252"/>
                </a:solidFill>
                <a:highlight>
                  <a:srgbClr val="FFFFFF"/>
                </a:highlight>
                <a:latin typeface="Comic Sans MS"/>
                <a:ea typeface="Comic Sans MS"/>
                <a:cs typeface="Comic Sans MS"/>
                <a:sym typeface="Comic Sans MS"/>
              </a:rPr>
              <a:t>Chances are you need to clear out the cache in your internet browser. This can be done by holding down the CTRL button and hitting F5. Once the system has completed this, you will most likely need to log back into the website. If you were in the middle of a registration, you will be able to get the registration in your shopping cart (by clicking Go to Cart underneath the shopping cart picture) and pick up where you left off.</a:t>
            </a: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10104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 signed my child up with the wrong program. Can I change the program or can I cancel entirely?</a:t>
            </a:r>
            <a:endParaRPr sz="1300">
              <a:solidFill>
                <a:srgbClr val="363636"/>
              </a:solidFill>
              <a:highlight>
                <a:srgbClr val="FFFFFF"/>
              </a:highlight>
            </a:endParaRPr>
          </a:p>
          <a:p>
            <a:pPr marL="0" lvl="0" indent="0" algn="l" rtl="0">
              <a:spcBef>
                <a:spcPts val="0"/>
              </a:spcBef>
              <a:spcAft>
                <a:spcPts val="0"/>
              </a:spcAft>
              <a:buNone/>
            </a:pPr>
            <a:endParaRPr/>
          </a:p>
        </p:txBody>
      </p:sp>
      <p:sp>
        <p:nvSpPr>
          <p:cNvPr id="97" name="Google Shape;97;p20"/>
          <p:cNvSpPr txBox="1">
            <a:spLocks noGrp="1"/>
          </p:cNvSpPr>
          <p:nvPr>
            <p:ph type="body" idx="1"/>
          </p:nvPr>
        </p:nvSpPr>
        <p:spPr>
          <a:xfrm>
            <a:off x="311700" y="1964125"/>
            <a:ext cx="8520600" cy="2681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525252"/>
                </a:solidFill>
                <a:highlight>
                  <a:srgbClr val="FFFFFF"/>
                </a:highlight>
                <a:latin typeface="Comic Sans MS"/>
                <a:ea typeface="Comic Sans MS"/>
                <a:cs typeface="Comic Sans MS"/>
                <a:sym typeface="Comic Sans MS"/>
              </a:rPr>
              <a:t>To change the program, please contact the President or Vice President to get the changes made on the website. To </a:t>
            </a:r>
            <a:r>
              <a:rPr lang="en" sz="1300">
                <a:solidFill>
                  <a:srgbClr val="525252"/>
                </a:solidFill>
                <a:latin typeface="Comic Sans MS"/>
                <a:ea typeface="Comic Sans MS"/>
                <a:cs typeface="Comic Sans MS"/>
                <a:sym typeface="Comic Sans MS"/>
              </a:rPr>
              <a:t>request a cancellation or refund, please contact a board member. Credit card information is not stored by Sports Connect, so all refunds will be provided via the website in form of check or payment used. Refunds will be issued during the registration period. After January 31, 2022, refunds will not be processed due to the fees being allocated for player participation. </a:t>
            </a:r>
            <a:endParaRPr sz="1300">
              <a:solidFill>
                <a:srgbClr val="525252"/>
              </a:solidFill>
              <a:latin typeface="Comic Sans MS"/>
              <a:ea typeface="Comic Sans MS"/>
              <a:cs typeface="Comic Sans MS"/>
              <a:sym typeface="Comic Sans MS"/>
            </a:endParaRPr>
          </a:p>
          <a:p>
            <a:pPr marL="0" lvl="0" indent="0" algn="l" rtl="0">
              <a:lnSpc>
                <a:spcPct val="130000"/>
              </a:lnSpc>
              <a:spcBef>
                <a:spcPts val="1400"/>
              </a:spcBef>
              <a:spcAft>
                <a:spcPts val="0"/>
              </a:spcAft>
              <a:buNone/>
            </a:pPr>
            <a:r>
              <a:rPr lang="en" sz="1300">
                <a:solidFill>
                  <a:srgbClr val="525252"/>
                </a:solidFill>
                <a:latin typeface="Comic Sans MS"/>
                <a:ea typeface="Comic Sans MS"/>
                <a:cs typeface="Comic Sans MS"/>
                <a:sym typeface="Comic Sans MS"/>
              </a:rPr>
              <a:t>Please note, the Service Fee is non-refundable in every instance.</a:t>
            </a:r>
            <a:endParaRPr sz="1300">
              <a:solidFill>
                <a:srgbClr val="525252"/>
              </a:solidFill>
              <a:latin typeface="Comic Sans MS"/>
              <a:ea typeface="Comic Sans MS"/>
              <a:cs typeface="Comic Sans MS"/>
              <a:sym typeface="Comic Sans MS"/>
            </a:endParaRPr>
          </a:p>
          <a:p>
            <a:pPr marL="0" lvl="0" indent="0" algn="l" rtl="0">
              <a:lnSpc>
                <a:spcPct val="130000"/>
              </a:lnSpc>
              <a:spcBef>
                <a:spcPts val="1400"/>
              </a:spcBef>
              <a:spcAft>
                <a:spcPts val="1400"/>
              </a:spcAft>
              <a:buClr>
                <a:schemeClr val="dk1"/>
              </a:buClr>
              <a:buSzPts val="1100"/>
              <a:buFont typeface="Arial"/>
              <a:buNone/>
            </a:pPr>
            <a:r>
              <a:rPr lang="en" sz="1300">
                <a:solidFill>
                  <a:srgbClr val="525252"/>
                </a:solidFill>
                <a:latin typeface="Comic Sans MS"/>
                <a:ea typeface="Comic Sans MS"/>
                <a:cs typeface="Comic Sans MS"/>
                <a:sym typeface="Comic Sans MS"/>
              </a:rPr>
              <a:t>Refer to Slide 2.</a:t>
            </a:r>
            <a:endParaRPr sz="1300">
              <a:solidFill>
                <a:srgbClr val="525252"/>
              </a:solidFill>
              <a:latin typeface="Comic Sans MS"/>
              <a:ea typeface="Comic Sans MS"/>
              <a:cs typeface="Comic Sans MS"/>
              <a:sym typeface="Comic Sans M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240125"/>
            <a:ext cx="8520600" cy="1011000"/>
          </a:xfrm>
          <a:prstGeom prst="rect">
            <a:avLst/>
          </a:prstGeom>
          <a:solidFill>
            <a:schemeClr val="accent4"/>
          </a:solidFill>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Checkout Screen will not accept my credit card, what do I do now?</a:t>
            </a:r>
            <a:endParaRPr sz="1300">
              <a:solidFill>
                <a:srgbClr val="363636"/>
              </a:solidFill>
              <a:highlight>
                <a:srgbClr val="FFFFFF"/>
              </a:highlight>
            </a:endParaRPr>
          </a:p>
          <a:p>
            <a:pPr marL="0" lvl="0" indent="0" algn="l" rtl="0">
              <a:spcBef>
                <a:spcPts val="0"/>
              </a:spcBef>
              <a:spcAft>
                <a:spcPts val="0"/>
              </a:spcAft>
              <a:buNone/>
            </a:pPr>
            <a:endParaRPr/>
          </a:p>
        </p:txBody>
      </p:sp>
      <p:sp>
        <p:nvSpPr>
          <p:cNvPr id="103" name="Google Shape;103;p21"/>
          <p:cNvSpPr txBox="1">
            <a:spLocks noGrp="1"/>
          </p:cNvSpPr>
          <p:nvPr>
            <p:ph type="body" idx="1"/>
          </p:nvPr>
        </p:nvSpPr>
        <p:spPr>
          <a:xfrm>
            <a:off x="311700" y="1390125"/>
            <a:ext cx="8520600" cy="3255600"/>
          </a:xfrm>
          <a:prstGeom prst="rect">
            <a:avLst/>
          </a:prstGeom>
        </p:spPr>
        <p:txBody>
          <a:bodyPr spcFirstLastPara="1" wrap="square" lIns="91425" tIns="91425" rIns="91425" bIns="91425" anchor="t" anchorCtr="0">
            <a:normAutofit/>
          </a:bodyPr>
          <a:lstStyle/>
          <a:p>
            <a:pPr marL="0" lvl="0" indent="0" algn="l" rtl="0">
              <a:lnSpc>
                <a:spcPct val="130000"/>
              </a:lnSpc>
              <a:spcBef>
                <a:spcPts val="1400"/>
              </a:spcBef>
              <a:spcAft>
                <a:spcPts val="0"/>
              </a:spcAft>
              <a:buNone/>
            </a:pPr>
            <a:r>
              <a:rPr lang="en" sz="1300">
                <a:solidFill>
                  <a:srgbClr val="525252"/>
                </a:solidFill>
                <a:highlight>
                  <a:srgbClr val="FFFFFF"/>
                </a:highlight>
                <a:latin typeface="Comic Sans MS"/>
                <a:ea typeface="Comic Sans MS"/>
                <a:cs typeface="Comic Sans MS"/>
                <a:sym typeface="Comic Sans MS"/>
              </a:rPr>
              <a:t>  First, please make sure you have entered all required information for your credit card correctly (i.e. name, address, number, expiration date, etc.). Note: The name on your account must match the name that is tied with the credit card.</a:t>
            </a:r>
            <a:endParaRPr sz="13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0"/>
              </a:spcAft>
              <a:buNone/>
            </a:pPr>
            <a:r>
              <a:rPr lang="en" sz="1300">
                <a:solidFill>
                  <a:srgbClr val="525252"/>
                </a:solidFill>
                <a:highlight>
                  <a:srgbClr val="FFFFFF"/>
                </a:highlight>
                <a:latin typeface="Comic Sans MS"/>
                <a:ea typeface="Comic Sans MS"/>
                <a:cs typeface="Comic Sans MS"/>
                <a:sym typeface="Comic Sans MS"/>
              </a:rPr>
              <a:t>•  Second, please make sure you have entered in your billing address as it appears in your credit card statement. Even something as simple as "street" instead of "st" will cause the system to reject your card.</a:t>
            </a:r>
            <a:endParaRPr sz="1300">
              <a:solidFill>
                <a:srgbClr val="525252"/>
              </a:solidFill>
              <a:highlight>
                <a:srgbClr val="FFFFFF"/>
              </a:highlight>
              <a:latin typeface="Comic Sans MS"/>
              <a:ea typeface="Comic Sans MS"/>
              <a:cs typeface="Comic Sans MS"/>
              <a:sym typeface="Comic Sans MS"/>
            </a:endParaRPr>
          </a:p>
          <a:p>
            <a:pPr marL="0" lvl="0" indent="0" algn="l" rtl="0">
              <a:lnSpc>
                <a:spcPct val="130000"/>
              </a:lnSpc>
              <a:spcBef>
                <a:spcPts val="1400"/>
              </a:spcBef>
              <a:spcAft>
                <a:spcPts val="1400"/>
              </a:spcAft>
              <a:buNone/>
            </a:pPr>
            <a:endParaRPr sz="1400">
              <a:solidFill>
                <a:srgbClr val="525252"/>
              </a:solidFill>
              <a:highlight>
                <a:srgbClr val="FFFFFF"/>
              </a:highlight>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1882</Words>
  <Application>Microsoft Office PowerPoint</Application>
  <PresentationFormat>On-screen Show (16:9)</PresentationFormat>
  <Paragraphs>88</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Comic Sans MS</vt:lpstr>
      <vt:lpstr>Simple Light</vt:lpstr>
      <vt:lpstr>WBSA FAQ</vt:lpstr>
      <vt:lpstr>How do I get a refund?</vt:lpstr>
      <vt:lpstr>How do I register my child?</vt:lpstr>
      <vt:lpstr>How do I register my child? (Cont)</vt:lpstr>
      <vt:lpstr>How do I register my child? (Cont)</vt:lpstr>
      <vt:lpstr>What if I forgot my password or username?</vt:lpstr>
      <vt:lpstr>What if I’m having trouble with registration (error message or page will not load)? </vt:lpstr>
      <vt:lpstr>I signed my child up with the wrong program. Can I change the program or can I cancel entirely? </vt:lpstr>
      <vt:lpstr>Checkout Screen will not accept my credit card, what do I do now? </vt:lpstr>
      <vt:lpstr>The site says there are no available programs for my child? </vt:lpstr>
      <vt:lpstr>When creating an account, it says my email is already in use?</vt:lpstr>
      <vt:lpstr>My child plays in an older division, that option isn’t available. How do I get them registered?</vt:lpstr>
      <vt:lpstr>How do I change my username or email?</vt:lpstr>
      <vt:lpstr>How can I view my childs roster and schedule?</vt:lpstr>
      <vt:lpstr>How do I sign up to Volunteer?</vt:lpstr>
      <vt:lpstr>When do I get my child’s schedule?</vt:lpstr>
      <vt:lpstr>What happens if we get rained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WBSA FAQ</dc:title>
  <cp:lastModifiedBy>perkinsjanne@outlook.com</cp:lastModifiedBy>
  <cp:revision>1</cp:revision>
  <dcterms:modified xsi:type="dcterms:W3CDTF">2022-01-08T15:59:33Z</dcterms:modified>
</cp:coreProperties>
</file>